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2"/>
  </p:notesMasterIdLst>
  <p:handoutMasterIdLst>
    <p:handoutMasterId r:id="rId13"/>
  </p:handoutMasterIdLst>
  <p:sldIdLst>
    <p:sldId id="1037" r:id="rId2"/>
    <p:sldId id="1055" r:id="rId3"/>
    <p:sldId id="1057" r:id="rId4"/>
    <p:sldId id="1046" r:id="rId5"/>
    <p:sldId id="1053" r:id="rId6"/>
    <p:sldId id="1047" r:id="rId7"/>
    <p:sldId id="1051" r:id="rId8"/>
    <p:sldId id="1049" r:id="rId9"/>
    <p:sldId id="1052" r:id="rId10"/>
    <p:sldId id="1054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07" autoAdjust="0"/>
    <p:restoredTop sz="85419" autoAdjust="0"/>
  </p:normalViewPr>
  <p:slideViewPr>
    <p:cSldViewPr snapToGrid="0" snapToObjects="1">
      <p:cViewPr varScale="1">
        <p:scale>
          <a:sx n="126" d="100"/>
          <a:sy n="126" d="100"/>
        </p:scale>
        <p:origin x="3672" y="192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9/4/21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and welcome to my talk: back to the drawing board – building containers with </a:t>
            </a:r>
            <a:r>
              <a:rPr lang="en-US" dirty="0" err="1"/>
              <a:t>SBoMs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I'm Nisha Kumar</a:t>
            </a:r>
          </a:p>
          <a:p>
            <a:r>
              <a:rPr lang="en-US" dirty="0"/>
              <a:t>I am a Senior Open Source Engineer at </a:t>
            </a:r>
            <a:r>
              <a:rPr lang="en-US" dirty="0" err="1"/>
              <a:t>Vmware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4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4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I’m hoping you’ve gotten enough messaging about SBOMs and why we need them</a:t>
            </a:r>
          </a:p>
          <a:p>
            <a:endParaRPr lang="en-US" dirty="0"/>
          </a:p>
          <a:p>
            <a:r>
              <a:rPr lang="en-US" dirty="0"/>
              <a:t>But if you haven’t, here are a couple of analogies</a:t>
            </a:r>
          </a:p>
          <a:p>
            <a:endParaRPr lang="en-US" dirty="0"/>
          </a:p>
          <a:p>
            <a:r>
              <a:rPr lang="en-US" dirty="0"/>
              <a:t>If you’ve ever looked at the </a:t>
            </a:r>
            <a:r>
              <a:rPr lang="en-US" dirty="0" err="1"/>
              <a:t>ingredents</a:t>
            </a:r>
            <a:r>
              <a:rPr lang="en-US" dirty="0"/>
              <a:t> on a product’s packaging, you may be surprised at what you find.</a:t>
            </a:r>
          </a:p>
          <a:p>
            <a:endParaRPr lang="en-US" dirty="0"/>
          </a:p>
          <a:p>
            <a:r>
              <a:rPr lang="en-US" dirty="0"/>
              <a:t>For example, twinkies are not vegetarian and coconut milk conditioner does not have coconut milk!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01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you are probably wondering what is wrong with the situation we have now where we use our favorite security scanner?</a:t>
            </a:r>
          </a:p>
          <a:p>
            <a:endParaRPr lang="en-US" dirty="0"/>
          </a:p>
          <a:p>
            <a:r>
              <a:rPr lang="en-US" dirty="0"/>
              <a:t>I’ve got news for you: the security scanner is only as good as the metadata in the container image.</a:t>
            </a:r>
          </a:p>
          <a:p>
            <a:endParaRPr lang="en-US" dirty="0"/>
          </a:p>
          <a:p>
            <a:r>
              <a:rPr lang="en-US" dirty="0"/>
              <a:t>As we make container images smaller and smaller with multistage docker builds and slimming tools like Docker slim, we lose all of the metadata scanners typically need to make inferences.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1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fix this?</a:t>
            </a:r>
          </a:p>
          <a:p>
            <a:endParaRPr lang="en-US" dirty="0"/>
          </a:p>
          <a:p>
            <a:r>
              <a:rPr lang="en-US" dirty="0"/>
              <a:t>How many of you thought: </a:t>
            </a:r>
            <a:r>
              <a:rPr lang="en-US" dirty="0" err="1"/>
              <a:t>eBPF</a:t>
            </a:r>
            <a:r>
              <a:rPr lang="en-US" dirty="0"/>
              <a:t>!</a:t>
            </a:r>
          </a:p>
          <a:p>
            <a:r>
              <a:rPr lang="en-US" dirty="0"/>
              <a:t>Yeah, I know we all run after the shiny new thing.</a:t>
            </a:r>
          </a:p>
          <a:p>
            <a:r>
              <a:rPr lang="en-US" dirty="0"/>
              <a:t>But we don’t need to do things like inspect the docker build logs or watch the kernel, or do </a:t>
            </a:r>
            <a:r>
              <a:rPr lang="en-US" dirty="0" err="1"/>
              <a:t>nmap</a:t>
            </a:r>
            <a:r>
              <a:rPr lang="en-US" dirty="0"/>
              <a:t> scans.</a:t>
            </a:r>
          </a:p>
          <a:p>
            <a:endParaRPr lang="en-US" dirty="0"/>
          </a:p>
          <a:p>
            <a:r>
              <a:rPr lang="en-US" dirty="0"/>
              <a:t>Container builders already know some portion of what they are installing</a:t>
            </a:r>
          </a:p>
          <a:p>
            <a:endParaRPr lang="en-US" dirty="0"/>
          </a:p>
          <a:p>
            <a:r>
              <a:rPr lang="en-US" dirty="0"/>
              <a:t>If Container builders can create accurate SBOMs for the pieces they are installing and reuse SBOMs created by others, be it a module packager, or an OS supplier, or  the maintainer of an open source project, then they can include them into the container distribution ecosystem.</a:t>
            </a:r>
          </a:p>
          <a:p>
            <a:endParaRPr lang="en-US" dirty="0"/>
          </a:p>
          <a:p>
            <a:r>
              <a:rPr lang="en-US" dirty="0"/>
              <a:t>What that does is maintain a set of metadata for a specific image, even if that image is as small as possible. You keep the attack surface small while maintaining the metadata about the containers used during the build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5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accomplish this? We have to deconstruct the container build process.</a:t>
            </a:r>
          </a:p>
          <a:p>
            <a:endParaRPr lang="en-US" dirty="0"/>
          </a:p>
          <a:p>
            <a:r>
              <a:rPr lang="en-US" dirty="0"/>
              <a:t>Here I am going to show you how we can integrate transparency into the container supply chain</a:t>
            </a:r>
          </a:p>
          <a:p>
            <a:endParaRPr lang="en-US" dirty="0"/>
          </a:p>
          <a:p>
            <a:r>
              <a:rPr lang="en-US" dirty="0"/>
              <a:t>We will use </a:t>
            </a:r>
            <a:r>
              <a:rPr lang="en-US" dirty="0" err="1"/>
              <a:t>Buildah</a:t>
            </a:r>
            <a:r>
              <a:rPr lang="en-US" dirty="0"/>
              <a:t>, for building the container,</a:t>
            </a:r>
          </a:p>
          <a:p>
            <a:r>
              <a:rPr lang="en-US" dirty="0"/>
              <a:t>Tern for generating the SBOM</a:t>
            </a:r>
          </a:p>
          <a:p>
            <a:r>
              <a:rPr lang="en-US" dirty="0"/>
              <a:t>ORAS CLI for pushing the SBOM to a registry.</a:t>
            </a:r>
          </a:p>
          <a:p>
            <a:r>
              <a:rPr lang="en-US" dirty="0"/>
              <a:t>And </a:t>
            </a:r>
            <a:r>
              <a:rPr lang="en-US" dirty="0" err="1"/>
              <a:t>Sigstore</a:t>
            </a:r>
            <a:r>
              <a:rPr lang="en-US" dirty="0"/>
              <a:t> cosign for signing all the things we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0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8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already itchy to me. There is a big gap.</a:t>
            </a:r>
          </a:p>
          <a:p>
            <a:endParaRPr lang="en-US" dirty="0"/>
          </a:p>
          <a:p>
            <a:r>
              <a:rPr lang="en-US" dirty="0"/>
              <a:t>You may have noticed in the demo that we created a lot of repositories and tags!</a:t>
            </a:r>
          </a:p>
          <a:p>
            <a:endParaRPr lang="en-US" dirty="0"/>
          </a:p>
          <a:p>
            <a:r>
              <a:rPr lang="en-US" dirty="0"/>
              <a:t>This is because container registries are not made to support supplemental artifacts that need to reference a container image i.e. there isn’t anything in the OCI distribution spec that says we can organize container images or artifacts in a specific hierarchy so we can find them. At this time they need to be managed outside of the OCI ecosystem. This is where the OCI artifacts come into play.</a:t>
            </a:r>
          </a:p>
          <a:p>
            <a:endParaRPr lang="en-US" dirty="0"/>
          </a:p>
          <a:p>
            <a:r>
              <a:rPr lang="en-US" dirty="0"/>
              <a:t>With OCI artifacts you can create references to from the SBOMs to the container image such that the registry can serve that information to clients.</a:t>
            </a:r>
          </a:p>
          <a:p>
            <a:r>
              <a:rPr lang="en-US" dirty="0"/>
              <a:t>You can also move the containers from one registry to another without keeping track of all the associated repos and tags!</a:t>
            </a:r>
          </a:p>
          <a:p>
            <a:endParaRPr lang="en-US" dirty="0"/>
          </a:p>
          <a:p>
            <a:r>
              <a:rPr lang="en-US" dirty="0"/>
              <a:t>The image shows what happens when you use references when you create derived container images:</a:t>
            </a:r>
          </a:p>
          <a:p>
            <a:r>
              <a:rPr lang="en-US" dirty="0"/>
              <a:t>A new image hash is created, and new OCI artifact manifests are created containing references to the image. As a result, the image and the SBOMs can be referenced with just one tag.</a:t>
            </a:r>
          </a:p>
          <a:p>
            <a:endParaRPr lang="en-US" dirty="0"/>
          </a:p>
          <a:p>
            <a:r>
              <a:rPr lang="en-US" dirty="0"/>
              <a:t>This means, in the demo, rather than creating a new repo debian-sbom:10 we create a reference to debian:10 within the new </a:t>
            </a:r>
            <a:r>
              <a:rPr lang="en-US" dirty="0" err="1"/>
              <a:t>sbom</a:t>
            </a:r>
            <a:r>
              <a:rPr lang="en-US" dirty="0"/>
              <a:t> artifact and upload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81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where you can get involved in improving the state of the art for the container build and distribution ecosystem.</a:t>
            </a:r>
          </a:p>
          <a:p>
            <a:endParaRPr lang="en-US" dirty="0"/>
          </a:p>
          <a:p>
            <a:r>
              <a:rPr lang="en-US" dirty="0"/>
              <a:t>Take a look at the OCI Artifacts References proposal and working group. See if it works for your use case. The proposal requires changes to distribution, formerly known as docker-distribution, and changes to the OCI image specification.</a:t>
            </a:r>
          </a:p>
          <a:p>
            <a:endParaRPr lang="en-US" dirty="0"/>
          </a:p>
          <a:p>
            <a:r>
              <a:rPr lang="en-US" dirty="0"/>
              <a:t>Get involved with Tern! We are always looking for use cases that Tern can fulfill. Feedback and contributions are welcome!</a:t>
            </a:r>
          </a:p>
          <a:p>
            <a:endParaRPr lang="en-US" dirty="0"/>
          </a:p>
          <a:p>
            <a:r>
              <a:rPr lang="en-US" dirty="0"/>
              <a:t>Get involved with The Update Framework. There is work currently being done to apply TUF to container registries.</a:t>
            </a:r>
          </a:p>
          <a:p>
            <a:endParaRPr lang="en-US" dirty="0"/>
          </a:p>
          <a:p>
            <a:r>
              <a:rPr lang="en-US" dirty="0"/>
              <a:t>And of course, the </a:t>
            </a:r>
            <a:r>
              <a:rPr lang="en-US" dirty="0" err="1"/>
              <a:t>sigstore</a:t>
            </a:r>
            <a:r>
              <a:rPr lang="en-US" dirty="0"/>
              <a:t> community which is doing great work in making signing and verifying easy.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54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expect contributions to this repo, but file an issue if something doesn’t work for you.</a:t>
            </a:r>
          </a:p>
          <a:p>
            <a:endParaRPr lang="en-US" dirty="0"/>
          </a:p>
          <a:p>
            <a:r>
              <a:rPr lang="en-US" dirty="0"/>
              <a:t>I am available on Twitter if you have any ideas or want to discuss more improvements.</a:t>
            </a:r>
          </a:p>
          <a:p>
            <a:endParaRPr lang="en-US" dirty="0"/>
          </a:p>
          <a:p>
            <a:r>
              <a:rPr lang="en-US" dirty="0"/>
              <a:t>I also lurk on all of these public slack channels. If IRC is your thing, then I hang out at #tern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1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0A4A113-930D-458C-863E-EC84673CC0C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69911B-BD7F-487A-AA65-7B8CFF6D7783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2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B383637-ED79-45F0-8689-B51723B7BE43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FF8541C-DCBB-457A-8BB7-8EBB3689CD11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2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F289BB8-5985-44CF-9473-8C02B91CD617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415258-D169-484C-8CFB-59095AE1BE7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3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370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6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9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8" r:id="rId28"/>
    <p:sldLayoutId id="2147483969" r:id="rId29"/>
    <p:sldLayoutId id="2147483970" r:id="rId30"/>
    <p:sldLayoutId id="2147483971" r:id="rId31"/>
    <p:sldLayoutId id="2147483972" r:id="rId32"/>
    <p:sldLayoutId id="2147483973" r:id="rId33"/>
    <p:sldLayoutId id="2147483974" r:id="rId34"/>
    <p:sldLayoutId id="2147483975" r:id="rId35"/>
    <p:sldLayoutId id="2147483976" r:id="rId36"/>
    <p:sldLayoutId id="2147483977" r:id="rId37"/>
    <p:sldLayoutId id="2147483978" r:id="rId38"/>
    <p:sldLayoutId id="2147483979" r:id="rId39"/>
    <p:sldLayoutId id="2147483980" r:id="rId40"/>
    <p:sldLayoutId id="2147483981" r:id="rId41"/>
    <p:sldLayoutId id="2147483982" r:id="rId42"/>
    <p:sldLayoutId id="2147483983" r:id="rId43"/>
    <p:sldLayoutId id="2147483984" r:id="rId44"/>
    <p:sldLayoutId id="2147483985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tob/blob/master/proposals/artifact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sigstore" TargetMode="External"/><Relationship Id="rId5" Type="http://schemas.openxmlformats.org/officeDocument/2006/relationships/hyperlink" Target="https://theupdateframework.io/" TargetMode="External"/><Relationship Id="rId4" Type="http://schemas.openxmlformats.org/officeDocument/2006/relationships/hyperlink" Target="https://github.com/tern-tools/tern#community-meeting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-samples/containers-with-sbo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E8D008E2-E73A-AE45-80D7-D28FCEBB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558" y="1582578"/>
            <a:ext cx="4393793" cy="1234440"/>
          </a:xfrm>
        </p:spPr>
        <p:txBody>
          <a:bodyPr/>
          <a:lstStyle/>
          <a:p>
            <a:r>
              <a:rPr lang="en-US" dirty="0"/>
              <a:t>Back to the Drawing Board:</a:t>
            </a:r>
            <a:br>
              <a:rPr lang="en-US" dirty="0"/>
            </a:br>
            <a:endParaRPr lang="en-US" dirty="0"/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E14FEC55-B592-B140-ACC7-CCA8D17A716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195558" y="2817018"/>
            <a:ext cx="5116452" cy="416403"/>
          </a:xfrm>
        </p:spPr>
        <p:txBody>
          <a:bodyPr/>
          <a:lstStyle/>
          <a:p>
            <a:r>
              <a:rPr lang="en-US" dirty="0"/>
              <a:t>Building Containers with </a:t>
            </a:r>
            <a:r>
              <a:rPr lang="en-US" dirty="0" err="1"/>
              <a:t>SBoMs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55F75B1-8929-C64B-A6F3-EA3395EFF8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5558" y="3734511"/>
            <a:ext cx="3657600" cy="811851"/>
          </a:xfrm>
        </p:spPr>
        <p:txBody>
          <a:bodyPr/>
          <a:lstStyle/>
          <a:p>
            <a:r>
              <a:rPr lang="en-US" dirty="0"/>
              <a:t>Nisha Kumar</a:t>
            </a:r>
          </a:p>
          <a:p>
            <a:r>
              <a:rPr lang="en-US" dirty="0" err="1"/>
              <a:t>KubeCon</a:t>
            </a:r>
            <a:r>
              <a:rPr lang="en-US" dirty="0"/>
              <a:t>/</a:t>
            </a:r>
            <a:r>
              <a:rPr lang="en-US" dirty="0" err="1"/>
              <a:t>CloudNativeCon</a:t>
            </a:r>
            <a:r>
              <a:rPr lang="en-US" dirty="0"/>
              <a:t> 2021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1D63AB8-9B3E-A944-B3CA-820F058861D0}"/>
              </a:ext>
            </a:extLst>
          </p:cNvPr>
          <p:cNvSpPr txBox="1">
            <a:spLocks/>
          </p:cNvSpPr>
          <p:nvPr/>
        </p:nvSpPr>
        <p:spPr>
          <a:xfrm>
            <a:off x="9732946" y="6229884"/>
            <a:ext cx="2240424" cy="2976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nishakmr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6186-EF12-2942-A7B4-1F63D700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CB721-4C55-B94C-8165-1506C8D3F84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79D5C18-6CD6-B14E-8195-39473CF77D5F}"/>
              </a:ext>
            </a:extLst>
          </p:cNvPr>
          <p:cNvSpPr txBox="1">
            <a:spLocks/>
          </p:cNvSpPr>
          <p:nvPr/>
        </p:nvSpPr>
        <p:spPr>
          <a:xfrm>
            <a:off x="7652355" y="4593240"/>
            <a:ext cx="2240424" cy="2976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</a:t>
            </a:r>
            <a:r>
              <a:rPr lang="en-US" dirty="0" err="1"/>
              <a:t>ossummit</a:t>
            </a:r>
            <a:r>
              <a:rPr lang="en-US" dirty="0"/>
              <a:t> @</a:t>
            </a:r>
            <a:r>
              <a:rPr lang="en-US" dirty="0" err="1"/>
              <a:t>nishakmr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92081-3EEC-4147-806D-E064A223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SBOM?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A70CC3-5274-B84E-B2E6-08AE29676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595" y="1240664"/>
            <a:ext cx="3502580" cy="23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00C65A2-8213-1D4F-8D05-8FB45D62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0" y="3777218"/>
            <a:ext cx="4734822" cy="164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toiletry, lotion, skin cream&#10;&#10;Description automatically generated">
            <a:extLst>
              <a:ext uri="{FF2B5EF4-FFF2-40B4-BE49-F238E27FC236}">
                <a16:creationId xmlns:a16="http://schemas.microsoft.com/office/drawing/2014/main" id="{CF59A8DF-CC29-264F-B170-FDF4727A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96" y="1141412"/>
            <a:ext cx="1721939" cy="249775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0B10E8E-4A41-664D-AB5E-C65B7E9DC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311" y="3909676"/>
            <a:ext cx="5298040" cy="13765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04DE11-FBA7-5D4A-9449-402BAFC7127F}"/>
              </a:ext>
            </a:extLst>
          </p:cNvPr>
          <p:cNvSpPr/>
          <p:nvPr/>
        </p:nvSpPr>
        <p:spPr>
          <a:xfrm>
            <a:off x="4028661" y="4094922"/>
            <a:ext cx="483704" cy="231913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12FD5C-DC88-B046-8D88-D94ACF6C9739}"/>
              </a:ext>
            </a:extLst>
          </p:cNvPr>
          <p:cNvSpPr/>
          <p:nvPr/>
        </p:nvSpPr>
        <p:spPr>
          <a:xfrm>
            <a:off x="6094412" y="4453591"/>
            <a:ext cx="1227414" cy="323818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6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EBEA-C584-774C-B58A-0C61BD05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build SBOMs at container build time?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13CB6F1-3E6B-164C-B797-7325479B3408}"/>
              </a:ext>
            </a:extLst>
          </p:cNvPr>
          <p:cNvSpPr/>
          <p:nvPr/>
        </p:nvSpPr>
        <p:spPr>
          <a:xfrm>
            <a:off x="3562884" y="3076485"/>
            <a:ext cx="1042587" cy="6836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DABAEBF-813F-5D43-8A07-84714C8B6093}"/>
              </a:ext>
            </a:extLst>
          </p:cNvPr>
          <p:cNvSpPr/>
          <p:nvPr/>
        </p:nvSpPr>
        <p:spPr>
          <a:xfrm>
            <a:off x="7678397" y="3059394"/>
            <a:ext cx="1042587" cy="6836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0AD1E4-B357-F046-9B77-A6B8695F201E}"/>
              </a:ext>
            </a:extLst>
          </p:cNvPr>
          <p:cNvSpPr/>
          <p:nvPr/>
        </p:nvSpPr>
        <p:spPr>
          <a:xfrm>
            <a:off x="931492" y="2683379"/>
            <a:ext cx="2076628" cy="393106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4A3858-37F0-FE44-BE38-50168CDA974B}"/>
              </a:ext>
            </a:extLst>
          </p:cNvPr>
          <p:cNvSpPr/>
          <p:nvPr/>
        </p:nvSpPr>
        <p:spPr>
          <a:xfrm>
            <a:off x="931492" y="3076485"/>
            <a:ext cx="2076628" cy="393106"/>
          </a:xfrm>
          <a:prstGeom prst="rect">
            <a:avLst/>
          </a:prstGeom>
          <a:solidFill>
            <a:schemeClr val="accent4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Deps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B8E784-2516-424D-843C-F3AD46FC95D9}"/>
              </a:ext>
            </a:extLst>
          </p:cNvPr>
          <p:cNvSpPr/>
          <p:nvPr/>
        </p:nvSpPr>
        <p:spPr>
          <a:xfrm>
            <a:off x="931492" y="3469592"/>
            <a:ext cx="2076628" cy="393106"/>
          </a:xfrm>
          <a:prstGeom prst="rect">
            <a:avLst/>
          </a:prstGeom>
          <a:solidFill>
            <a:schemeClr val="accent5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System Deps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02074-8E52-7A4D-ADCC-937E5157419A}"/>
              </a:ext>
            </a:extLst>
          </p:cNvPr>
          <p:cNvSpPr/>
          <p:nvPr/>
        </p:nvSpPr>
        <p:spPr>
          <a:xfrm>
            <a:off x="931492" y="3862697"/>
            <a:ext cx="2076628" cy="393106"/>
          </a:xfrm>
          <a:prstGeom prst="rect">
            <a:avLst/>
          </a:prstGeom>
          <a:solidFill>
            <a:schemeClr val="accent6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FD5D1D-1477-6E4D-9C05-79BEEDC0B312}"/>
              </a:ext>
            </a:extLst>
          </p:cNvPr>
          <p:cNvSpPr/>
          <p:nvPr/>
        </p:nvSpPr>
        <p:spPr>
          <a:xfrm>
            <a:off x="5160236" y="2820107"/>
            <a:ext cx="2076628" cy="393106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1A57E-2B3F-FF46-B441-AEC0E48568A8}"/>
              </a:ext>
            </a:extLst>
          </p:cNvPr>
          <p:cNvSpPr/>
          <p:nvPr/>
        </p:nvSpPr>
        <p:spPr>
          <a:xfrm>
            <a:off x="5160236" y="3213214"/>
            <a:ext cx="2076628" cy="393106"/>
          </a:xfrm>
          <a:prstGeom prst="rect">
            <a:avLst/>
          </a:prstGeom>
          <a:solidFill>
            <a:schemeClr val="accent5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Run Time Deps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0B83D8-2664-674C-B049-1CB1607ABDEA}"/>
              </a:ext>
            </a:extLst>
          </p:cNvPr>
          <p:cNvSpPr/>
          <p:nvPr/>
        </p:nvSpPr>
        <p:spPr>
          <a:xfrm>
            <a:off x="5160236" y="3606319"/>
            <a:ext cx="2076628" cy="393106"/>
          </a:xfrm>
          <a:prstGeom prst="rect">
            <a:avLst/>
          </a:prstGeom>
          <a:solidFill>
            <a:schemeClr val="accent6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BB04C-E406-9648-82B6-8A7C39E4832E}"/>
              </a:ext>
            </a:extLst>
          </p:cNvPr>
          <p:cNvSpPr/>
          <p:nvPr/>
        </p:nvSpPr>
        <p:spPr>
          <a:xfrm>
            <a:off x="9180705" y="3204673"/>
            <a:ext cx="2076628" cy="393106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Files +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706D7-91CB-1A4C-B989-6A6DB6ADD26C}"/>
              </a:ext>
            </a:extLst>
          </p:cNvPr>
          <p:cNvSpPr txBox="1"/>
          <p:nvPr/>
        </p:nvSpPr>
        <p:spPr>
          <a:xfrm>
            <a:off x="931492" y="2046146"/>
            <a:ext cx="2098331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”Desktop”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72BEB-E41D-1442-8404-6EED2CF71909}"/>
              </a:ext>
            </a:extLst>
          </p:cNvPr>
          <p:cNvSpPr txBox="1"/>
          <p:nvPr/>
        </p:nvSpPr>
        <p:spPr>
          <a:xfrm>
            <a:off x="5144945" y="2020446"/>
            <a:ext cx="209191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Multistage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7F0F0F-CD03-9847-B9E7-25A8DDFF0234}"/>
              </a:ext>
            </a:extLst>
          </p:cNvPr>
          <p:cNvSpPr txBox="1"/>
          <p:nvPr/>
        </p:nvSpPr>
        <p:spPr>
          <a:xfrm>
            <a:off x="9258820" y="2046146"/>
            <a:ext cx="192039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Runtime Image</a:t>
            </a:r>
          </a:p>
        </p:txBody>
      </p:sp>
    </p:spTree>
    <p:extLst>
      <p:ext uri="{BB962C8B-B14F-4D97-AF65-F5344CB8AC3E}">
        <p14:creationId xmlns:p14="http://schemas.microsoft.com/office/powerpoint/2010/main" val="18723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9EBEA-C584-774C-B58A-0C61BD05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Transparency Into Container Builds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9257A-D49C-4942-A3A5-4B7605277F0F}"/>
              </a:ext>
            </a:extLst>
          </p:cNvPr>
          <p:cNvSpPr/>
          <p:nvPr/>
        </p:nvSpPr>
        <p:spPr>
          <a:xfrm>
            <a:off x="3312755" y="2302377"/>
            <a:ext cx="1609623" cy="3810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B86982-30CD-8249-9755-7C8D47160799}"/>
              </a:ext>
            </a:extLst>
          </p:cNvPr>
          <p:cNvSpPr/>
          <p:nvPr/>
        </p:nvSpPr>
        <p:spPr>
          <a:xfrm>
            <a:off x="3312755" y="2695483"/>
            <a:ext cx="1609623" cy="381000"/>
          </a:xfrm>
          <a:prstGeom prst="rect">
            <a:avLst/>
          </a:prstGeom>
          <a:solidFill>
            <a:schemeClr val="accent4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Deps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50C25-321E-164D-BF96-977782EFD869}"/>
              </a:ext>
            </a:extLst>
          </p:cNvPr>
          <p:cNvSpPr/>
          <p:nvPr/>
        </p:nvSpPr>
        <p:spPr>
          <a:xfrm>
            <a:off x="3312755" y="3088590"/>
            <a:ext cx="1609623" cy="381000"/>
          </a:xfrm>
          <a:prstGeom prst="rect">
            <a:avLst/>
          </a:prstGeom>
          <a:solidFill>
            <a:schemeClr val="accent5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System Deps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F2933-48C5-9F4F-B3A2-E754467D7C93}"/>
              </a:ext>
            </a:extLst>
          </p:cNvPr>
          <p:cNvSpPr/>
          <p:nvPr/>
        </p:nvSpPr>
        <p:spPr>
          <a:xfrm>
            <a:off x="3312755" y="3481695"/>
            <a:ext cx="1609623" cy="381000"/>
          </a:xfrm>
          <a:prstGeom prst="rect">
            <a:avLst/>
          </a:prstGeom>
          <a:solidFill>
            <a:schemeClr val="accent6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DF97F-CB17-834F-A7F2-5193FF0ADFF8}"/>
              </a:ext>
            </a:extLst>
          </p:cNvPr>
          <p:cNvSpPr/>
          <p:nvPr/>
        </p:nvSpPr>
        <p:spPr>
          <a:xfrm>
            <a:off x="6865254" y="2885984"/>
            <a:ext cx="2076628" cy="393106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Files + App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FF7AC-FA08-664E-BBD1-3BED361678CB}"/>
              </a:ext>
            </a:extLst>
          </p:cNvPr>
          <p:cNvSpPr/>
          <p:nvPr/>
        </p:nvSpPr>
        <p:spPr>
          <a:xfrm>
            <a:off x="685167" y="2302377"/>
            <a:ext cx="1609623" cy="3810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SBOM4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8468DF-E322-7E44-BE6D-050E8EFF7596}"/>
              </a:ext>
            </a:extLst>
          </p:cNvPr>
          <p:cNvSpPr/>
          <p:nvPr/>
        </p:nvSpPr>
        <p:spPr>
          <a:xfrm>
            <a:off x="685167" y="2695483"/>
            <a:ext cx="1609623" cy="381000"/>
          </a:xfrm>
          <a:prstGeom prst="rect">
            <a:avLst/>
          </a:prstGeom>
          <a:solidFill>
            <a:schemeClr val="accent4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SBOM3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B7340-ADB1-6549-AF42-557738C0C964}"/>
              </a:ext>
            </a:extLst>
          </p:cNvPr>
          <p:cNvSpPr/>
          <p:nvPr/>
        </p:nvSpPr>
        <p:spPr>
          <a:xfrm>
            <a:off x="685167" y="3088590"/>
            <a:ext cx="1609623" cy="381000"/>
          </a:xfrm>
          <a:prstGeom prst="rect">
            <a:avLst/>
          </a:prstGeom>
          <a:solidFill>
            <a:schemeClr val="accent5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SBOM2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4B653B-06CD-B44A-BB92-6E09B6169FB1}"/>
              </a:ext>
            </a:extLst>
          </p:cNvPr>
          <p:cNvSpPr/>
          <p:nvPr/>
        </p:nvSpPr>
        <p:spPr>
          <a:xfrm>
            <a:off x="685167" y="3481695"/>
            <a:ext cx="1609623" cy="381000"/>
          </a:xfrm>
          <a:prstGeom prst="rect">
            <a:avLst/>
          </a:prstGeom>
          <a:solidFill>
            <a:schemeClr val="accent6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SBOM1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86C4484-F342-6A43-B1E9-2EFF6B6C92C9}"/>
              </a:ext>
            </a:extLst>
          </p:cNvPr>
          <p:cNvSpPr/>
          <p:nvPr/>
        </p:nvSpPr>
        <p:spPr>
          <a:xfrm>
            <a:off x="5449205" y="2729498"/>
            <a:ext cx="1042587" cy="6836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AF69D-4530-914B-8E5F-55169CFCFE55}"/>
              </a:ext>
            </a:extLst>
          </p:cNvPr>
          <p:cNvSpPr txBox="1"/>
          <p:nvPr/>
        </p:nvSpPr>
        <p:spPr>
          <a:xfrm>
            <a:off x="2526376" y="2650258"/>
            <a:ext cx="455253" cy="92333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+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E7B27B-12FD-E14E-8066-525C766B85EE}"/>
              </a:ext>
            </a:extLst>
          </p:cNvPr>
          <p:cNvSpPr/>
          <p:nvPr/>
        </p:nvSpPr>
        <p:spPr>
          <a:xfrm>
            <a:off x="9861353" y="2269258"/>
            <a:ext cx="1609623" cy="381000"/>
          </a:xfrm>
          <a:prstGeom prst="rect">
            <a:avLst/>
          </a:prstGeom>
          <a:solidFill>
            <a:schemeClr val="tx2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SBOM4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E7DF39-4176-2B44-89F6-5764BA44DD70}"/>
              </a:ext>
            </a:extLst>
          </p:cNvPr>
          <p:cNvSpPr/>
          <p:nvPr/>
        </p:nvSpPr>
        <p:spPr>
          <a:xfrm>
            <a:off x="9861353" y="2662364"/>
            <a:ext cx="1609623" cy="381000"/>
          </a:xfrm>
          <a:prstGeom prst="rect">
            <a:avLst/>
          </a:prstGeom>
          <a:solidFill>
            <a:schemeClr val="accent4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SBOM3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F6C816-08AD-4A49-ACAA-1A231E287EB7}"/>
              </a:ext>
            </a:extLst>
          </p:cNvPr>
          <p:cNvSpPr/>
          <p:nvPr/>
        </p:nvSpPr>
        <p:spPr>
          <a:xfrm>
            <a:off x="9861353" y="3055471"/>
            <a:ext cx="1609623" cy="381000"/>
          </a:xfrm>
          <a:prstGeom prst="rect">
            <a:avLst/>
          </a:prstGeom>
          <a:solidFill>
            <a:schemeClr val="accent5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SBOM2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5D4D34-7A76-CA4D-BA24-54517CB4D644}"/>
              </a:ext>
            </a:extLst>
          </p:cNvPr>
          <p:cNvSpPr/>
          <p:nvPr/>
        </p:nvSpPr>
        <p:spPr>
          <a:xfrm>
            <a:off x="9861353" y="3448576"/>
            <a:ext cx="1609623" cy="381000"/>
          </a:xfrm>
          <a:prstGeom prst="rect">
            <a:avLst/>
          </a:prstGeom>
          <a:solidFill>
            <a:schemeClr val="accent6"/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tx1"/>
                </a:solidFill>
              </a:rPr>
              <a:t>SBOM1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1C31A9-8461-A546-916D-7F28C9506F31}"/>
              </a:ext>
            </a:extLst>
          </p:cNvPr>
          <p:cNvSpPr txBox="1"/>
          <p:nvPr/>
        </p:nvSpPr>
        <p:spPr>
          <a:xfrm>
            <a:off x="9117807" y="2620872"/>
            <a:ext cx="455253" cy="92333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1973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F977EA-CD68-4F4F-8C29-3968BC8A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Starting Point</a:t>
            </a:r>
          </a:p>
        </p:txBody>
      </p:sp>
      <p:pic>
        <p:nvPicPr>
          <p:cNvPr id="4" name="Picture 3" descr="Tern logo">
            <a:extLst>
              <a:ext uri="{FF2B5EF4-FFF2-40B4-BE49-F238E27FC236}">
                <a16:creationId xmlns:a16="http://schemas.microsoft.com/office/drawing/2014/main" id="{7A2D5163-9BF4-2D40-8886-2258F608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32" y="1752124"/>
            <a:ext cx="2587106" cy="1065279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0F59E9-7C36-A544-8DFA-8389A52A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2" y="1834190"/>
            <a:ext cx="3364286" cy="901148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28883E-FCAE-974D-B249-DEF654F56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912" y="3600209"/>
            <a:ext cx="2388912" cy="1139196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2D3C30-0F16-964B-A7D0-63582EC8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252" y="3522592"/>
            <a:ext cx="1432216" cy="14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AEA56A-63AC-0F45-9CA0-17AF1FFB0A71}"/>
              </a:ext>
            </a:extLst>
          </p:cNvPr>
          <p:cNvSpPr txBox="1"/>
          <p:nvPr/>
        </p:nvSpPr>
        <p:spPr>
          <a:xfrm>
            <a:off x="5211158" y="3213556"/>
            <a:ext cx="1766509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0756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350CB-DE9C-7F43-B749-C1CAC82F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Filling in the Gaps – Artifact Management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D720899-FF76-0942-B48A-F17B9BD9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75" y="1147148"/>
            <a:ext cx="9534939" cy="49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11EB1D-2707-1C4E-826B-30ED93FF60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6866D-4FF7-6E43-B5AD-E1E009AB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Where to get involved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1C065-4D1E-FF44-A4CE-255598852A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OCI Artifact References: </a:t>
            </a:r>
            <a:r>
              <a:rPr lang="en-US" dirty="0">
                <a:hlinkClick r:id="rId3"/>
              </a:rPr>
              <a:t>https://github.com/opencontainers/tob/blob/master/proposals/artifacts.md</a:t>
            </a:r>
            <a:endParaRPr lang="en-US" dirty="0"/>
          </a:p>
          <a:p>
            <a:r>
              <a:rPr lang="en-US" dirty="0"/>
              <a:t>Tern Community Meetings: </a:t>
            </a:r>
            <a:r>
              <a:rPr lang="en-US" dirty="0">
                <a:hlinkClick r:id="rId4"/>
              </a:rPr>
              <a:t>https://github.com/tern-tools/tern#community-meetings</a:t>
            </a:r>
            <a:endParaRPr lang="en-US" dirty="0"/>
          </a:p>
          <a:p>
            <a:r>
              <a:rPr lang="en-US" dirty="0"/>
              <a:t>TUF: </a:t>
            </a:r>
            <a:r>
              <a:rPr lang="en-US" dirty="0">
                <a:hlinkClick r:id="rId5"/>
              </a:rPr>
              <a:t>https://theupdateframework.io/</a:t>
            </a:r>
            <a:endParaRPr lang="en-US" dirty="0"/>
          </a:p>
          <a:p>
            <a:r>
              <a:rPr lang="en-US" dirty="0"/>
              <a:t>Implementers of TUF: </a:t>
            </a:r>
            <a:r>
              <a:rPr lang="en-US" dirty="0">
                <a:hlinkClick r:id="rId6"/>
              </a:rPr>
              <a:t>https://github.com/sigstore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A11EB1D-2707-1C4E-826B-30ED93FF605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6866D-4FF7-6E43-B5AD-E1E009AB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D1C065-4D1E-FF44-A4CE-255598852A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Demo: </a:t>
            </a:r>
            <a:r>
              <a:rPr lang="en-US" dirty="0">
                <a:hlinkClick r:id="rId3"/>
              </a:rPr>
              <a:t>https://github.com/vmware-samples/containers-with-sboms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Ask me on Twitter: @</a:t>
            </a:r>
            <a:r>
              <a:rPr lang="en-US" dirty="0" err="1"/>
              <a:t>nishakm</a:t>
            </a:r>
            <a:endParaRPr lang="en-US" dirty="0"/>
          </a:p>
          <a:p>
            <a:endParaRPr lang="en-US" dirty="0"/>
          </a:p>
          <a:p>
            <a:r>
              <a:rPr lang="en-US" dirty="0"/>
              <a:t>Slack channels: CNCF, OCI, </a:t>
            </a:r>
            <a:r>
              <a:rPr lang="en-US" dirty="0" err="1"/>
              <a:t>sigstore</a:t>
            </a:r>
            <a:endParaRPr lang="en-US" dirty="0"/>
          </a:p>
          <a:p>
            <a:endParaRPr lang="en-US" dirty="0"/>
          </a:p>
          <a:p>
            <a:r>
              <a:rPr lang="en-US" dirty="0"/>
              <a:t>IRC: #tern on </a:t>
            </a:r>
            <a:r>
              <a:rPr lang="en-US" dirty="0" err="1"/>
              <a:t>irc.libera.chat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>
          <a:noFill/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resentation7" id="{6DB9B2F5-ECD7-5B42-8B27-F671C964095E}" vid="{60A33E8B-C645-DD47-B330-87E9F14A0D88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0</TotalTime>
  <Words>1021</Words>
  <Application>Microsoft Macintosh PowerPoint</Application>
  <PresentationFormat>Custom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Open Sans</vt:lpstr>
      <vt:lpstr>VMware_dark_16x9</vt:lpstr>
      <vt:lpstr>Back to the Drawing Board: </vt:lpstr>
      <vt:lpstr>What is an SBOM?</vt:lpstr>
      <vt:lpstr>Why build SBOMs at container build time?</vt:lpstr>
      <vt:lpstr>Building Transparency Into Container Builds</vt:lpstr>
      <vt:lpstr>A Starting Point</vt:lpstr>
      <vt:lpstr>PowerPoint Presentation</vt:lpstr>
      <vt:lpstr>Filling in the Gaps – Artifact Management</vt:lpstr>
      <vt:lpstr>Where to get involved</vt:lpstr>
      <vt:lpstr>Resources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Suzanne Ambiel</dc:creator>
  <cp:keywords/>
  <dc:description/>
  <cp:lastModifiedBy/>
  <cp:revision>1</cp:revision>
  <dcterms:created xsi:type="dcterms:W3CDTF">2019-11-05T20:09:08Z</dcterms:created>
  <dcterms:modified xsi:type="dcterms:W3CDTF">2021-09-06T01:09:45Z</dcterms:modified>
  <cp:category/>
</cp:coreProperties>
</file>